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57" r:id="rId2"/>
    <p:sldId id="258" r:id="rId3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646AA9"/>
    <a:srgbClr val="38437E"/>
    <a:srgbClr val="C33D78"/>
    <a:srgbClr val="E85E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10" d="100"/>
          <a:sy n="110" d="100"/>
        </p:scale>
        <p:origin x="-4440" y="-296"/>
      </p:cViewPr>
      <p:guideLst>
        <p:guide orient="horz" pos="6451"/>
        <p:guide orient="horz" pos="3156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handoutMaster" Target="handoutMasters/handout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367B31-A1A6-544E-ADBE-03BB34CA40B5}" type="datetimeFigureOut">
              <a:rPr lang="en-US" smtClean="0"/>
              <a:t>07/08/15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F22DC-05B4-4F44-8816-517A86558C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295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DCB16-89BE-3A4F-9231-CFF38811DBA6}" type="datetimeFigureOut">
              <a:rPr lang="en-US" smtClean="0"/>
              <a:t>07/08/15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16150" y="685800"/>
            <a:ext cx="24257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CE885C-EDAA-244E-9F15-0AC784A96E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246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378143" y="1238032"/>
            <a:ext cx="6806565" cy="99194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3160729" y="10286785"/>
            <a:ext cx="880441" cy="313103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rgbClr val="C33D78"/>
                </a:solidFill>
              </a:defRPr>
            </a:lvl1pPr>
          </a:lstStyle>
          <a:p>
            <a:fld id="{4AAD61F3-D3E0-F047-8366-668C0229CA5A}" type="datetime1">
              <a:rPr lang="en-GB" smtClean="0"/>
              <a:pPr/>
              <a:t>07/08/15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1424" y="10286785"/>
            <a:ext cx="2538867" cy="313103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lIns="0" tIns="0" rIns="0" bIns="0"/>
          <a:lstStyle>
            <a:lvl1pPr algn="r">
              <a:defRPr sz="1000">
                <a:solidFill>
                  <a:srgbClr val="646AA9"/>
                </a:solidFill>
              </a:defRPr>
            </a:lvl1pPr>
          </a:lstStyle>
          <a:p>
            <a:r>
              <a:rPr lang="en-US" dirty="0" smtClean="0"/>
              <a:t>ARCC network is funded by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93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image" Target="../media/image2.jpg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78143" y="1238032"/>
            <a:ext cx="6806565" cy="99194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3450488"/>
            <a:ext cx="6806565" cy="24999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3160729" y="10286785"/>
            <a:ext cx="880441" cy="313103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rgbClr val="C33D78"/>
                </a:solidFill>
              </a:defRPr>
            </a:lvl1pPr>
          </a:lstStyle>
          <a:p>
            <a:fld id="{4AAD61F3-D3E0-F047-8366-668C0229CA5A}" type="datetime1">
              <a:rPr lang="en-GB" smtClean="0"/>
              <a:pPr/>
              <a:t>07/08/15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1424" y="10286785"/>
            <a:ext cx="2538867" cy="313103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lIns="0" tIns="0" rIns="0" bIns="0"/>
          <a:lstStyle>
            <a:lvl1pPr algn="r">
              <a:defRPr sz="1000">
                <a:solidFill>
                  <a:srgbClr val="646AA9"/>
                </a:solidFill>
              </a:defRPr>
            </a:lvl1pPr>
          </a:lstStyle>
          <a:p>
            <a:r>
              <a:rPr lang="en-US" dirty="0" smtClean="0"/>
              <a:t>ARCC network is funded by</a:t>
            </a:r>
            <a:endParaRPr lang="en-US" dirty="0"/>
          </a:p>
        </p:txBody>
      </p:sp>
      <p:pic>
        <p:nvPicPr>
          <p:cNvPr id="9" name="Picture 8" descr="EPSRC logo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423" y="10246785"/>
            <a:ext cx="862983" cy="345008"/>
          </a:xfrm>
          <a:prstGeom prst="rect">
            <a:avLst/>
          </a:prstGeom>
        </p:spPr>
      </p:pic>
      <p:pic>
        <p:nvPicPr>
          <p:cNvPr id="4" name="Picture 3" descr="arcc-so-what-header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62850" cy="1019734"/>
          </a:xfrm>
          <a:prstGeom prst="rect">
            <a:avLst/>
          </a:prstGeom>
        </p:spPr>
      </p:pic>
      <p:pic>
        <p:nvPicPr>
          <p:cNvPr id="5" name="Picture 4" descr="so what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3" y="2245964"/>
            <a:ext cx="3282696" cy="993648"/>
          </a:xfrm>
          <a:prstGeom prst="rect">
            <a:avLst/>
          </a:prstGeom>
        </p:spPr>
      </p:pic>
      <p:cxnSp>
        <p:nvCxnSpPr>
          <p:cNvPr id="10" name="Straight Connector 9"/>
          <p:cNvCxnSpPr/>
          <p:nvPr userDrawn="1"/>
        </p:nvCxnSpPr>
        <p:spPr>
          <a:xfrm>
            <a:off x="378143" y="3195952"/>
            <a:ext cx="6806565" cy="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966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/>
  <p:txStyles>
    <p:titleStyle>
      <a:lvl1pPr algn="l" defTabSz="457200" rtl="0" eaLnBrk="1" latinLnBrk="0" hangingPunct="1">
        <a:lnSpc>
          <a:spcPts val="2000"/>
        </a:lnSpc>
        <a:spcBef>
          <a:spcPct val="0"/>
        </a:spcBef>
        <a:spcAft>
          <a:spcPts val="1200"/>
        </a:spcAft>
        <a:buNone/>
        <a:defRPr sz="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-104400" algn="l" defTabSz="457200" rtl="0" eaLnBrk="1" latinLnBrk="0" hangingPunct="1">
        <a:lnSpc>
          <a:spcPts val="1800"/>
        </a:lnSpc>
        <a:spcBef>
          <a:spcPts val="0"/>
        </a:spcBef>
        <a:spcAft>
          <a:spcPts val="800"/>
        </a:spcAft>
        <a:buFont typeface="Arial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0" indent="-176400" algn="l" defTabSz="457200" rtl="0" eaLnBrk="1" latinLnBrk="0" hangingPunct="1">
        <a:lnSpc>
          <a:spcPts val="1480"/>
        </a:lnSpc>
        <a:spcBef>
          <a:spcPts val="0"/>
        </a:spcBef>
        <a:spcAft>
          <a:spcPts val="400"/>
        </a:spcAft>
        <a:buFont typeface="Arial"/>
        <a:buChar char="–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0" indent="-248400" algn="l" defTabSz="457200" rtl="0" eaLnBrk="1" latinLnBrk="0" hangingPunct="1">
        <a:lnSpc>
          <a:spcPts val="1480"/>
        </a:lnSpc>
        <a:spcBef>
          <a:spcPts val="0"/>
        </a:spcBef>
        <a:spcAft>
          <a:spcPts val="400"/>
        </a:spcAft>
        <a:buFont typeface="Arial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0" indent="-320400" algn="l" defTabSz="457200" rtl="0" eaLnBrk="1" latinLnBrk="0" hangingPunct="1">
        <a:lnSpc>
          <a:spcPts val="1480"/>
        </a:lnSpc>
        <a:spcBef>
          <a:spcPts val="0"/>
        </a:spcBef>
        <a:spcAft>
          <a:spcPts val="400"/>
        </a:spcAft>
        <a:buFont typeface="Arial"/>
        <a:buChar char="–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0" indent="-104400" algn="l" defTabSz="457200" rtl="0" eaLnBrk="1" latinLnBrk="0" hangingPunct="1">
        <a:lnSpc>
          <a:spcPts val="1480"/>
        </a:lnSpc>
        <a:spcBef>
          <a:spcPts val="0"/>
        </a:spcBef>
        <a:spcAft>
          <a:spcPts val="400"/>
        </a:spcAft>
        <a:buFont typeface="Arial"/>
        <a:buChar char="»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creativecommons.org/licenses/by-nc-sa/4.0/" TargetMode="External"/><Relationship Id="rId3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ts val="2000"/>
              </a:lnSpc>
              <a:spcAft>
                <a:spcPts val="1200"/>
              </a:spcAft>
            </a:pPr>
            <a:r>
              <a:rPr lang="en-US" sz="1600" dirty="0" smtClean="0"/>
              <a:t>Researchers at </a:t>
            </a:r>
            <a:r>
              <a:rPr lang="en-US" sz="1600" dirty="0" err="1" smtClean="0"/>
              <a:t>xxxx</a:t>
            </a:r>
            <a:r>
              <a:rPr lang="en-US" sz="1600" dirty="0" smtClean="0"/>
              <a:t> have found that etc. 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378143" y="3471989"/>
            <a:ext cx="6806565" cy="5616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en-US" sz="1400" b="1" dirty="0" smtClean="0"/>
              <a:t>Intro paragraph. </a:t>
            </a: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en-US" sz="1400" dirty="0" smtClean="0"/>
              <a:t>Why it matters – explain what the importance of the work or research is. 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378143" y="5854531"/>
            <a:ext cx="3778537" cy="4898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80"/>
              </a:lnSpc>
              <a:spcAft>
                <a:spcPts val="600"/>
              </a:spcAft>
            </a:pPr>
            <a:r>
              <a:rPr lang="en-US" sz="1400" b="1" dirty="0" smtClean="0">
                <a:solidFill>
                  <a:srgbClr val="C33D78"/>
                </a:solidFill>
              </a:rPr>
              <a:t>Relevance</a:t>
            </a:r>
          </a:p>
          <a:p>
            <a:pPr>
              <a:lnSpc>
                <a:spcPts val="1400"/>
              </a:lnSpc>
              <a:spcAft>
                <a:spcPts val="400"/>
              </a:spcAft>
            </a:pPr>
            <a:r>
              <a:rPr lang="en-US" sz="1200" dirty="0" smtClean="0"/>
              <a:t>Text here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587044" y="6145265"/>
            <a:ext cx="2597664" cy="134310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80"/>
              </a:lnSpc>
              <a:spcAft>
                <a:spcPts val="400"/>
              </a:spcAft>
            </a:pPr>
            <a:r>
              <a:rPr lang="en-US" sz="1200" dirty="0" smtClean="0"/>
              <a:t>Bullets for key points</a:t>
            </a:r>
          </a:p>
          <a:p>
            <a:pPr indent="-104400">
              <a:lnSpc>
                <a:spcPts val="1480"/>
              </a:lnSpc>
              <a:spcAft>
                <a:spcPts val="400"/>
              </a:spcAft>
              <a:buFont typeface="Arial"/>
              <a:buChar char="•"/>
            </a:pPr>
            <a:r>
              <a:rPr lang="en-US" sz="1200" dirty="0" smtClean="0"/>
              <a:t>Bullets here if </a:t>
            </a:r>
            <a:r>
              <a:rPr lang="en-US" sz="1200" dirty="0" smtClean="0"/>
              <a:t>needed</a:t>
            </a:r>
          </a:p>
          <a:p>
            <a:pPr indent="-104400">
              <a:lnSpc>
                <a:spcPts val="1480"/>
              </a:lnSpc>
              <a:spcAft>
                <a:spcPts val="400"/>
              </a:spcAft>
              <a:buFont typeface="Arial"/>
              <a:buChar char="•"/>
            </a:pPr>
            <a:endParaRPr lang="en-US" sz="1200" dirty="0"/>
          </a:p>
          <a:p>
            <a:pPr indent="-104400">
              <a:lnSpc>
                <a:spcPts val="1480"/>
              </a:lnSpc>
              <a:spcAft>
                <a:spcPts val="400"/>
              </a:spcAft>
              <a:buFont typeface="Arial"/>
              <a:buChar char="•"/>
            </a:pPr>
            <a:endParaRPr lang="en-US" sz="1200" dirty="0" smtClean="0"/>
          </a:p>
          <a:p>
            <a:pPr>
              <a:lnSpc>
                <a:spcPts val="1480"/>
              </a:lnSpc>
              <a:spcAft>
                <a:spcPts val="400"/>
              </a:spcAft>
            </a:pPr>
            <a:r>
              <a:rPr lang="en-US" sz="1200" dirty="0" smtClean="0"/>
              <a:t>@Twitter handle – project, institution or personal (helps with dissemination)</a:t>
            </a:r>
            <a:endParaRPr lang="en-US" sz="1200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378143" y="5697096"/>
            <a:ext cx="6806565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78143" y="9788110"/>
            <a:ext cx="6806565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100" dirty="0" smtClean="0">
                <a:solidFill>
                  <a:srgbClr val="646AA9"/>
                </a:solidFill>
              </a:rPr>
              <a:t>Reference including DOI and hyperlink please</a:t>
            </a:r>
            <a:endParaRPr lang="en-US" sz="1100" dirty="0">
              <a:solidFill>
                <a:srgbClr val="646AA9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3160729" y="10286785"/>
            <a:ext cx="880441" cy="313103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rgbClr val="C33D78"/>
                </a:solidFill>
              </a:defRPr>
            </a:lvl1pPr>
          </a:lstStyle>
          <a:p>
            <a:fld id="{4AAD61F3-D3E0-F047-8366-668C0229CA5A}" type="datetime1">
              <a:rPr lang="en-GB" smtClean="0"/>
              <a:pPr/>
              <a:t>07/08/15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81424" y="10286785"/>
            <a:ext cx="2538867" cy="313103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lIns="0" tIns="0" rIns="0" bIns="0"/>
          <a:lstStyle>
            <a:lvl1pPr algn="r">
              <a:defRPr sz="1000">
                <a:solidFill>
                  <a:srgbClr val="646AA9"/>
                </a:solidFill>
              </a:defRPr>
            </a:lvl1pPr>
          </a:lstStyle>
          <a:p>
            <a:r>
              <a:rPr lang="en-US" dirty="0" smtClean="0"/>
              <a:t>ARCC network is funded by</a:t>
            </a:r>
            <a:endParaRPr lang="en-US" dirty="0"/>
          </a:p>
        </p:txBody>
      </p:sp>
      <p:pic>
        <p:nvPicPr>
          <p:cNvPr id="13" name="Picture 12" descr="CreativeCommons-logo.png">
            <a:hlinkClick r:id="rId2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4" y="10250482"/>
            <a:ext cx="834222" cy="29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307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now wh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3" y="2229977"/>
            <a:ext cx="4078224" cy="9936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781424" y="10286785"/>
            <a:ext cx="2538867" cy="313103"/>
          </a:xfrm>
        </p:spPr>
        <p:txBody>
          <a:bodyPr/>
          <a:lstStyle/>
          <a:p>
            <a:r>
              <a:rPr lang="en-US" dirty="0" smtClean="0"/>
              <a:t>ARCC network is funded by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8143" y="3460443"/>
            <a:ext cx="6806565" cy="5616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en-US" sz="1400" b="1" dirty="0" smtClean="0"/>
              <a:t>Intro paragraph here. </a:t>
            </a:r>
          </a:p>
          <a:p>
            <a:pPr>
              <a:lnSpc>
                <a:spcPts val="1800"/>
              </a:lnSpc>
              <a:spcAft>
                <a:spcPts val="800"/>
              </a:spcAft>
            </a:pPr>
            <a:r>
              <a:rPr lang="en-US" sz="1400" dirty="0" smtClean="0"/>
              <a:t>Why it matters – explain what the importance of the work or research is. 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378143" y="5842985"/>
            <a:ext cx="3778537" cy="48987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780"/>
              </a:lnSpc>
              <a:spcAft>
                <a:spcPts val="600"/>
              </a:spcAft>
            </a:pPr>
            <a:r>
              <a:rPr lang="en-US" sz="1400" b="1" dirty="0" smtClean="0">
                <a:solidFill>
                  <a:srgbClr val="C33D78"/>
                </a:solidFill>
              </a:rPr>
              <a:t>Relevance</a:t>
            </a:r>
          </a:p>
          <a:p>
            <a:pPr>
              <a:lnSpc>
                <a:spcPts val="1400"/>
              </a:lnSpc>
              <a:spcAft>
                <a:spcPts val="400"/>
              </a:spcAft>
            </a:pPr>
            <a:r>
              <a:rPr lang="en-US" sz="1200" dirty="0" smtClean="0"/>
              <a:t>Text here</a:t>
            </a:r>
            <a:endParaRPr 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4587044" y="6133719"/>
            <a:ext cx="2597664" cy="4300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480"/>
              </a:lnSpc>
              <a:spcAft>
                <a:spcPts val="400"/>
              </a:spcAft>
            </a:pPr>
            <a:r>
              <a:rPr lang="en-US" sz="1200" dirty="0" smtClean="0"/>
              <a:t>Bullets for key points</a:t>
            </a:r>
          </a:p>
          <a:p>
            <a:pPr indent="-104400">
              <a:lnSpc>
                <a:spcPts val="1480"/>
              </a:lnSpc>
              <a:spcAft>
                <a:spcPts val="400"/>
              </a:spcAft>
              <a:buFont typeface="Arial"/>
              <a:buChar char="•"/>
            </a:pPr>
            <a:r>
              <a:rPr lang="en-US" sz="1200" dirty="0" smtClean="0"/>
              <a:t>Bullets here if needed</a:t>
            </a:r>
            <a:endParaRPr lang="en-US" sz="120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78143" y="5685550"/>
            <a:ext cx="6806565" cy="0"/>
          </a:xfrm>
          <a:prstGeom prst="line">
            <a:avLst/>
          </a:prstGeom>
          <a:ln w="127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78143" y="9788110"/>
            <a:ext cx="6806565" cy="1692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1300"/>
              </a:lnSpc>
            </a:pPr>
            <a:r>
              <a:rPr lang="en-US" sz="1100" dirty="0" smtClean="0">
                <a:solidFill>
                  <a:srgbClr val="646AA9"/>
                </a:solidFill>
              </a:rPr>
              <a:t>Reference including DOI and hyperlink please</a:t>
            </a:r>
            <a:endParaRPr lang="en-US" sz="1100" dirty="0">
              <a:solidFill>
                <a:srgbClr val="646AA9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78143" y="3195952"/>
            <a:ext cx="6806565" cy="0"/>
          </a:xfrm>
          <a:prstGeom prst="line">
            <a:avLst/>
          </a:prstGeom>
          <a:ln w="76200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3160729" y="10286785"/>
            <a:ext cx="880441" cy="313103"/>
          </a:xfrm>
          <a:prstGeom prst="rect">
            <a:avLst/>
          </a:prstGeom>
        </p:spPr>
        <p:txBody>
          <a:bodyPr lIns="0" tIns="0" rIns="0" bIns="0"/>
          <a:lstStyle>
            <a:lvl1pPr>
              <a:defRPr sz="1000">
                <a:solidFill>
                  <a:srgbClr val="C33D78"/>
                </a:solidFill>
              </a:defRPr>
            </a:lvl1pPr>
          </a:lstStyle>
          <a:p>
            <a:fld id="{4AAD61F3-D3E0-F047-8366-668C0229CA5A}" type="datetime1">
              <a:rPr lang="en-GB" smtClean="0"/>
              <a:pPr/>
              <a:t>07/08/15</a:t>
            </a:fld>
            <a:endParaRPr lang="en-US" dirty="0"/>
          </a:p>
        </p:txBody>
      </p:sp>
      <p:pic>
        <p:nvPicPr>
          <p:cNvPr id="14" name="Picture 13" descr="CreativeCommons-logo.png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144" y="10250482"/>
            <a:ext cx="834222" cy="291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92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8437E"/>
      </a:dk1>
      <a:lt1>
        <a:sysClr val="window" lastClr="FFFFFF"/>
      </a:lt1>
      <a:dk2>
        <a:srgbClr val="1F497D"/>
      </a:dk2>
      <a:lt2>
        <a:srgbClr val="FFFFFF"/>
      </a:lt2>
      <a:accent1>
        <a:srgbClr val="646AA9"/>
      </a:accent1>
      <a:accent2>
        <a:srgbClr val="E85E37"/>
      </a:accent2>
      <a:accent3>
        <a:srgbClr val="C33D78"/>
      </a:accent3>
      <a:accent4>
        <a:srgbClr val="FFB87F"/>
      </a:accent4>
      <a:accent5>
        <a:srgbClr val="AD9EE7"/>
      </a:accent5>
      <a:accent6>
        <a:srgbClr val="38437E"/>
      </a:accent6>
      <a:hlink>
        <a:srgbClr val="0498AA"/>
      </a:hlink>
      <a:folHlink>
        <a:srgbClr val="96BC3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</TotalTime>
  <Words>107</Words>
  <Application>Microsoft Macintosh PowerPoint</Application>
  <PresentationFormat>Custom</PresentationFormat>
  <Paragraphs>23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Researchers at xxxx have found that etc. </vt:lpstr>
      <vt:lpstr>Intro here</vt:lpstr>
    </vt:vector>
  </TitlesOfParts>
  <Company>UKCIP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Ferguson</dc:creator>
  <cp:lastModifiedBy>Stephanie Ferguson</cp:lastModifiedBy>
  <cp:revision>47</cp:revision>
  <cp:lastPrinted>2015-03-03T16:26:26Z</cp:lastPrinted>
  <dcterms:created xsi:type="dcterms:W3CDTF">2015-03-03T12:13:07Z</dcterms:created>
  <dcterms:modified xsi:type="dcterms:W3CDTF">2015-08-07T10:13:33Z</dcterms:modified>
</cp:coreProperties>
</file>